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256" r:id="rId3"/>
    <p:sldId id="261" r:id="rId4"/>
    <p:sldId id="263" r:id="rId5"/>
    <p:sldId id="260" r:id="rId6"/>
    <p:sldId id="262" r:id="rId7"/>
    <p:sldId id="265" r:id="rId8"/>
    <p:sldId id="284" r:id="rId9"/>
    <p:sldId id="283" r:id="rId10"/>
    <p:sldId id="282" r:id="rId11"/>
    <p:sldId id="257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76" r:id="rId20"/>
    <p:sldId id="269" r:id="rId21"/>
    <p:sldId id="270" r:id="rId22"/>
    <p:sldId id="271" r:id="rId23"/>
    <p:sldId id="272" r:id="rId24"/>
    <p:sldId id="273" r:id="rId25"/>
    <p:sldId id="277" r:id="rId26"/>
    <p:sldId id="278" r:id="rId27"/>
    <p:sldId id="280" r:id="rId28"/>
    <p:sldId id="281" r:id="rId29"/>
    <p:sldId id="259" r:id="rId30"/>
    <p:sldId id="258" r:id="rId31"/>
    <p:sldId id="279" r:id="rId32"/>
    <p:sldId id="264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notesMaster" Target="notesMasters/notesMaster1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9F6925-C57E-4036-9CB8-C1E74AB9F7E7}" type="datetimeFigureOut">
              <a:rPr lang="en-GB" smtClean="0"/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567D3-87AA-4AA4-B115-F8822E5A426D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/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/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/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/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/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hyperlink" Target="https://zoom.us/" TargetMode="Externa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onedrive.live.com/edit.aspx?cid=c287fbaceee7082a&amp;page=view&amp;resid=C287FBACEEE7082A!6277&amp;parId=C287FBACEEE7082A!112&amp;app=PowerPoint" TargetMode="External"/><Relationship Id="rId1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zoom.us/profile/settin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3"/>
          <p:cNvPicPr>
            <a:picLocks noChangeAspect="1"/>
          </p:cNvPicPr>
          <p:nvPr/>
        </p:nvPicPr>
        <p:blipFill rotWithShape="1">
          <a:blip r:embed="rId1"/>
          <a:srcRect t="1573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9388" y="4907629"/>
            <a:ext cx="3212386" cy="1185353"/>
          </a:xfrm>
        </p:spPr>
        <p:txBody>
          <a:bodyPr anchor="ctr">
            <a:normAutofit/>
          </a:bodyPr>
          <a:lstStyle/>
          <a:p>
            <a:r>
              <a:rPr lang="en-US" sz="2600"/>
              <a:t>Zoom Q+As</a:t>
            </a:r>
            <a:endParaRPr lang="en-GB" sz="26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03912" y="4907629"/>
            <a:ext cx="2228641" cy="1185353"/>
          </a:xfrm>
        </p:spPr>
        <p:txBody>
          <a:bodyPr anchor="ctr">
            <a:normAutofit/>
          </a:bodyPr>
          <a:lstStyle/>
          <a:p>
            <a:r>
              <a:rPr lang="en-US" sz="1700"/>
              <a:t>CSEC Tutor Meeting</a:t>
            </a:r>
            <a:endParaRPr lang="en-US" sz="1700"/>
          </a:p>
          <a:p>
            <a:r>
              <a:rPr lang="en-US" sz="1700"/>
              <a:t>Sept 21st 2020</a:t>
            </a:r>
            <a:endParaRPr lang="en-GB" sz="1700"/>
          </a:p>
        </p:txBody>
      </p:sp>
      <p:sp>
        <p:nvSpPr>
          <p:cNvPr id="19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Admitting students to your Zoom tutorial from waiting room</a:t>
            </a:r>
            <a:endParaRPr lang="en-GB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568" y="1960775"/>
            <a:ext cx="10168128" cy="4211425"/>
          </a:xfrm>
        </p:spPr>
        <p:txBody>
          <a:bodyPr/>
          <a:lstStyle/>
          <a:p>
            <a:r>
              <a:rPr lang="en-US"/>
              <a:t>Print a list of names and emails of students expected, to identify correct attendees (and back up attendance register)</a:t>
            </a:r>
            <a:endParaRPr lang="en-US"/>
          </a:p>
          <a:p>
            <a:r>
              <a:rPr lang="en-GB"/>
              <a:t>Admit these students from the waiting room when ready</a:t>
            </a:r>
            <a:endParaRPr lang="en-GB"/>
          </a:p>
          <a:p>
            <a:r>
              <a:rPr lang="en-GB"/>
              <a:t>Optional -Lock the session once all students have “arrived”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19" y="6106695"/>
            <a:ext cx="6154009" cy="485843"/>
          </a:xfrm>
          <a:prstGeom prst="rect">
            <a:avLst/>
          </a:prstGeom>
          <a:ln w="38100">
            <a:noFill/>
          </a:ln>
        </p:spPr>
      </p:pic>
      <p:pic>
        <p:nvPicPr>
          <p:cNvPr id="7" name="Picture 6" descr="Screen of a cell phone&#10;&#10;Description automatically generate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77" b="23432"/>
          <a:stretch>
            <a:fillRect/>
          </a:stretch>
        </p:blipFill>
        <p:spPr>
          <a:xfrm>
            <a:off x="1551119" y="4129062"/>
            <a:ext cx="1847505" cy="187458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551119" y="6056467"/>
            <a:ext cx="699714" cy="691763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115568" y="4296831"/>
            <a:ext cx="641022" cy="0"/>
          </a:xfrm>
          <a:prstGeom prst="straightConnector1">
            <a:avLst/>
          </a:prstGeom>
          <a:ln w="317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erson standing in front of a computer screen&#10;&#10;Description automatically generate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25" r="229" b="55867"/>
          <a:stretch>
            <a:fillRect/>
          </a:stretch>
        </p:blipFill>
        <p:spPr>
          <a:xfrm>
            <a:off x="9311860" y="3902776"/>
            <a:ext cx="2407387" cy="288935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0652" y="518474"/>
            <a:ext cx="85501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Calibri" panose="020F0502020204030204" pitchFamily="34" charset="0"/>
                <a:cs typeface="Calibri" panose="020F0502020204030204" pitchFamily="34" charset="0"/>
              </a:rPr>
              <a:t>Recommended Settings for Teaching: </a:t>
            </a:r>
            <a:endParaRPr lang="en-US" sz="28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>
                <a:latin typeface="Calibri" panose="020F0502020204030204" pitchFamily="34" charset="0"/>
                <a:cs typeface="Calibri" panose="020F0502020204030204" pitchFamily="34" charset="0"/>
              </a:rPr>
              <a:t>2. Host Video, Participants Video</a:t>
            </a:r>
            <a:endParaRPr lang="en-GB" sz="28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A screenshot of a cell phone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361" y="1981806"/>
            <a:ext cx="8668229" cy="4876194"/>
          </a:xfrm>
          <a:prstGeom prst="rect">
            <a:avLst/>
          </a:prstGeom>
        </p:spPr>
      </p:pic>
      <p:sp>
        <p:nvSpPr>
          <p:cNvPr id="7" name="Rectangle: Rounded Corners 6"/>
          <p:cNvSpPr/>
          <p:nvPr/>
        </p:nvSpPr>
        <p:spPr>
          <a:xfrm>
            <a:off x="3624044" y="4152550"/>
            <a:ext cx="5048616" cy="91440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4409" y="622169"/>
            <a:ext cx="7154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Calibri" panose="020F0502020204030204" pitchFamily="34" charset="0"/>
                <a:cs typeface="Calibri" panose="020F0502020204030204" pitchFamily="34" charset="0"/>
              </a:rPr>
              <a:t>Recommended Settings for Teaching: </a:t>
            </a:r>
            <a:endParaRPr lang="en-US" sz="28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800" b="1">
                <a:latin typeface="Calibri" panose="020F0502020204030204" pitchFamily="34" charset="0"/>
                <a:cs typeface="Calibri" panose="020F0502020204030204" pitchFamily="34" charset="0"/>
              </a:rPr>
              <a:t>3. Audio</a:t>
            </a:r>
            <a:endParaRPr lang="en-GB" sz="28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screenshot of a cell phone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460" y="1640467"/>
            <a:ext cx="8961844" cy="5041363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3556932" y="4899171"/>
            <a:ext cx="5615348" cy="91440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9279583" y="4940872"/>
            <a:ext cx="29872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Select “Telephone and computer</a:t>
            </a:r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audio” if listed to enable students</a:t>
            </a:r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 to participate by phone only</a:t>
            </a:r>
            <a:endParaRPr lang="en-GB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1460" y="402672"/>
            <a:ext cx="57690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Calibri" panose="020F0502020204030204" pitchFamily="34" charset="0"/>
                <a:cs typeface="Calibri" panose="020F0502020204030204" pitchFamily="34" charset="0"/>
              </a:rPr>
              <a:t>Recommended Settings for Teaching: </a:t>
            </a:r>
            <a:endParaRPr lang="en-US" sz="28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800" b="1">
                <a:latin typeface="Calibri" panose="020F0502020204030204" pitchFamily="34" charset="0"/>
                <a:cs typeface="Calibri" panose="020F0502020204030204" pitchFamily="34" charset="0"/>
              </a:rPr>
              <a:t>4. Chat</a:t>
            </a:r>
            <a:endParaRPr lang="en-GB" sz="28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screenshot of a computer screen&#10;&#10;Description automatically generated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6" b="3429"/>
          <a:stretch>
            <a:fillRect/>
          </a:stretch>
        </p:blipFill>
        <p:spPr>
          <a:xfrm>
            <a:off x="1809946" y="1356779"/>
            <a:ext cx="9250837" cy="46756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ctangle: Rounded Corners 4"/>
          <p:cNvSpPr/>
          <p:nvPr/>
        </p:nvSpPr>
        <p:spPr>
          <a:xfrm>
            <a:off x="4421171" y="2205872"/>
            <a:ext cx="5062194" cy="546755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5112" y="684975"/>
            <a:ext cx="57690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Calibri" panose="020F0502020204030204" pitchFamily="34" charset="0"/>
                <a:cs typeface="Calibri" panose="020F0502020204030204" pitchFamily="34" charset="0"/>
              </a:rPr>
              <a:t>Recommended Settings for Teaching: </a:t>
            </a:r>
            <a:endParaRPr lang="en-US" sz="28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800" b="1">
                <a:latin typeface="Calibri" panose="020F0502020204030204" pitchFamily="34" charset="0"/>
                <a:cs typeface="Calibri" panose="020F0502020204030204" pitchFamily="34" charset="0"/>
              </a:rPr>
              <a:t>5. Share files</a:t>
            </a:r>
            <a:endParaRPr lang="en-GB" sz="28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 descr="A screenshot of a computer screen&#10;&#10;Description automatically generated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6" b="3429"/>
          <a:stretch>
            <a:fillRect/>
          </a:stretch>
        </p:blipFill>
        <p:spPr>
          <a:xfrm>
            <a:off x="1464233" y="1840848"/>
            <a:ext cx="9250837" cy="46756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Rectangle: Rounded Corners 8"/>
          <p:cNvSpPr/>
          <p:nvPr/>
        </p:nvSpPr>
        <p:spPr>
          <a:xfrm>
            <a:off x="4050343" y="5637229"/>
            <a:ext cx="5206777" cy="445678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5146" y="585197"/>
            <a:ext cx="74300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Calibri" panose="020F0502020204030204" pitchFamily="34" charset="0"/>
                <a:cs typeface="Calibri" panose="020F0502020204030204" pitchFamily="34" charset="0"/>
              </a:rPr>
              <a:t>Recommended Settings for Teaching: </a:t>
            </a:r>
            <a:endParaRPr lang="en-US" sz="28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800" b="1">
                <a:latin typeface="Calibri" panose="020F0502020204030204" pitchFamily="34" charset="0"/>
                <a:cs typeface="Calibri" panose="020F0502020204030204" pitchFamily="34" charset="0"/>
              </a:rPr>
              <a:t>5. Share files, meeting view in chat, bottom right</a:t>
            </a:r>
            <a:endParaRPr lang="en-GB" sz="28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screenshot of a cell phone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610" y="1830800"/>
            <a:ext cx="4951013" cy="293099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909847" y="2667783"/>
            <a:ext cx="848413" cy="84841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A screenshot of a cell phone&#10;&#10;Description automatically generate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2" t="5205" b="-1"/>
          <a:stretch>
            <a:fillRect/>
          </a:stretch>
        </p:blipFill>
        <p:spPr>
          <a:xfrm>
            <a:off x="7484881" y="3617192"/>
            <a:ext cx="1381915" cy="1471974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9191134" y="4168513"/>
            <a:ext cx="2028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Options available</a:t>
            </a:r>
            <a:endParaRPr lang="en-GB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 descr="A screenshot of a computer screen&#10;&#10;Description automatically generated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994" y="1828800"/>
            <a:ext cx="7554012" cy="424913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Recommended settings for Teaching</a:t>
            </a:r>
            <a:b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6. Share video</a:t>
            </a:r>
            <a:endParaRPr lang="en-GB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: Rounded Corners 9"/>
          <p:cNvSpPr/>
          <p:nvPr/>
        </p:nvSpPr>
        <p:spPr>
          <a:xfrm>
            <a:off x="3836710" y="4251488"/>
            <a:ext cx="5024486" cy="91440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1173488" y="4385522"/>
            <a:ext cx="2291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Enable all students </a:t>
            </a:r>
            <a:endParaRPr lang="en-US"/>
          </a:p>
          <a:p>
            <a:r>
              <a:rPr lang="en-US"/>
              <a:t>to share videos </a:t>
            </a:r>
            <a:endParaRPr lang="en-GB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2045" y="471340"/>
            <a:ext cx="88611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Calibri" panose="020F0502020204030204" pitchFamily="34" charset="0"/>
                <a:cs typeface="Calibri" panose="020F0502020204030204" pitchFamily="34" charset="0"/>
              </a:rPr>
              <a:t>Recommended settings for Teaching</a:t>
            </a:r>
            <a:endParaRPr lang="en-US" sz="28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800" b="1">
                <a:latin typeface="Calibri" panose="020F0502020204030204" pitchFamily="34" charset="0"/>
                <a:cs typeface="Calibri" panose="020F0502020204030204" pitchFamily="34" charset="0"/>
              </a:rPr>
              <a:t>7. Breakout Rooms</a:t>
            </a:r>
            <a:endParaRPr lang="en-GB" sz="28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A screenshot of a computer screen&#10;&#10;Description automatically generated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9" b="3392"/>
          <a:stretch>
            <a:fillRect/>
          </a:stretch>
        </p:blipFill>
        <p:spPr>
          <a:xfrm>
            <a:off x="1665402" y="1700360"/>
            <a:ext cx="8861196" cy="4686300"/>
          </a:xfrm>
          <a:prstGeom prst="rect">
            <a:avLst/>
          </a:prstGeom>
        </p:spPr>
      </p:pic>
      <p:sp>
        <p:nvSpPr>
          <p:cNvPr id="7" name="Rectangle: Rounded Corners 6"/>
          <p:cNvSpPr/>
          <p:nvPr/>
        </p:nvSpPr>
        <p:spPr>
          <a:xfrm>
            <a:off x="4253137" y="3195686"/>
            <a:ext cx="4749461" cy="690513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78730" y="2931736"/>
            <a:ext cx="292580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If you wish to use </a:t>
            </a:r>
            <a:endParaRPr lang="en-US"/>
          </a:p>
          <a:p>
            <a:r>
              <a:rPr lang="en-US"/>
              <a:t>breakout rooms, this </a:t>
            </a:r>
            <a:endParaRPr lang="en-US"/>
          </a:p>
          <a:p>
            <a:r>
              <a:rPr lang="en-US"/>
              <a:t>must 1</a:t>
            </a:r>
            <a:r>
              <a:rPr lang="en-US" baseline="30000"/>
              <a:t>st</a:t>
            </a:r>
            <a:r>
              <a:rPr lang="en-US"/>
              <a:t> be enabled in </a:t>
            </a:r>
            <a:endParaRPr lang="en-US"/>
          </a:p>
          <a:p>
            <a:r>
              <a:rPr lang="en-US"/>
              <a:t>Settings on web browser </a:t>
            </a:r>
            <a:endParaRPr lang="en-US"/>
          </a:p>
          <a:p>
            <a:r>
              <a:rPr lang="en-US"/>
              <a:t>Zoom site</a:t>
            </a:r>
            <a:endParaRPr lang="en-GB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Settings for breakout rooms</a:t>
            </a:r>
            <a:endParaRPr lang="en-GB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568" y="2103120"/>
            <a:ext cx="10168128" cy="406908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Breakout room</a:t>
            </a:r>
            <a:r>
              <a:rPr lang="en-GB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on in Zoom settings as above</a:t>
            </a:r>
            <a:endParaRPr lang="en-GB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</a:t>
            </a:r>
            <a:r>
              <a:rPr lang="en-GB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enables control of breakout rooms during meetings, and turns on this option on meeting control panel</a:t>
            </a:r>
            <a:endParaRPr lang="en-GB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627" y="4137660"/>
            <a:ext cx="6154009" cy="48584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534019" y="4050451"/>
            <a:ext cx="1008668" cy="66026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787" y="2571630"/>
            <a:ext cx="3048425" cy="17147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64989" y="622169"/>
            <a:ext cx="4118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Calibri" panose="020F0502020204030204" pitchFamily="34" charset="0"/>
                <a:cs typeface="Calibri" panose="020F0502020204030204" pitchFamily="34" charset="0"/>
              </a:rPr>
              <a:t>Teacher view dialogue box</a:t>
            </a:r>
            <a:endParaRPr lang="en-GB" sz="28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3757"/>
            <a:ext cx="12192000" cy="2570486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4173"/>
            <a:ext cx="12192000" cy="39296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40110" y="307536"/>
            <a:ext cx="97508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Calibri" panose="020F0502020204030204" pitchFamily="34" charset="0"/>
                <a:cs typeface="Calibri" panose="020F0502020204030204" pitchFamily="34" charset="0"/>
              </a:rPr>
              <a:t>Start by opening Zoom on your web browser, </a:t>
            </a:r>
            <a:r>
              <a:rPr lang="en-GB" sz="2800" b="1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https://zoom.us/</a:t>
            </a:r>
            <a:r>
              <a:rPr lang="en-GB" sz="2800" b="1">
                <a:latin typeface="Calibri" panose="020F0502020204030204" pitchFamily="34" charset="0"/>
                <a:cs typeface="Calibri" panose="020F0502020204030204" pitchFamily="34" charset="0"/>
              </a:rPr>
              <a:t> and sign into your account</a:t>
            </a:r>
            <a:r>
              <a:rPr lang="en-US" sz="28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28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102" y="1476102"/>
            <a:ext cx="3543795" cy="39057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18176" y="380942"/>
            <a:ext cx="60944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Calibri" panose="020F0502020204030204" pitchFamily="34" charset="0"/>
                <a:cs typeface="Calibri" panose="020F0502020204030204" pitchFamily="34" charset="0"/>
              </a:rPr>
              <a:t>Teacher view dialogue box</a:t>
            </a:r>
            <a:endParaRPr lang="en-GB" sz="28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865" y="1476102"/>
            <a:ext cx="4258269" cy="39057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01359" y="465783"/>
            <a:ext cx="60944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Calibri" panose="020F0502020204030204" pitchFamily="34" charset="0"/>
                <a:cs typeface="Calibri" panose="020F0502020204030204" pitchFamily="34" charset="0"/>
              </a:rPr>
              <a:t>Teacher view dialogue box</a:t>
            </a:r>
            <a:endParaRPr lang="en-GB" sz="28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287" y="1471339"/>
            <a:ext cx="3591426" cy="39153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14481" y="503490"/>
            <a:ext cx="60944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Calibri" panose="020F0502020204030204" pitchFamily="34" charset="0"/>
                <a:cs typeface="Calibri" panose="020F0502020204030204" pitchFamily="34" charset="0"/>
              </a:rPr>
              <a:t>Teacher view dialogue box</a:t>
            </a:r>
            <a:endParaRPr lang="en-GB" sz="28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996" y="1466576"/>
            <a:ext cx="5068007" cy="39248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14481" y="512917"/>
            <a:ext cx="60944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Calibri" panose="020F0502020204030204" pitchFamily="34" charset="0"/>
                <a:cs typeface="Calibri" panose="020F0502020204030204" pitchFamily="34" charset="0"/>
              </a:rPr>
              <a:t>Teacher view dialogue box</a:t>
            </a:r>
            <a:endParaRPr lang="en-GB" sz="28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Settings for screen sharing – sharing sound, teacher view</a:t>
            </a:r>
            <a:endParaRPr lang="en-GB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568" y="1923068"/>
            <a:ext cx="10168128" cy="4249132"/>
          </a:xfrm>
        </p:spPr>
        <p:txBody>
          <a:bodyPr/>
          <a:lstStyle/>
          <a:p>
            <a:r>
              <a:rPr lang="en-GB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share sound from any videos being shared, it’s essential to click on</a:t>
            </a:r>
            <a:r>
              <a:rPr lang="en-GB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Share computer sound </a:t>
            </a:r>
            <a:r>
              <a:rPr lang="en-GB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 opening the Share Screen. This applies to you and for any students sharing</a:t>
            </a:r>
            <a:endParaRPr lang="en-GB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/>
          </a:p>
        </p:txBody>
      </p:sp>
      <p:pic>
        <p:nvPicPr>
          <p:cNvPr id="6" name="Picture 5" descr="A screenshot of a computer&#10;&#10;Description automatically generated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64748" y="2937324"/>
            <a:ext cx="4639322" cy="311987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531458" y="5611799"/>
            <a:ext cx="999242" cy="17910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Right 7"/>
          <p:cNvSpPr/>
          <p:nvPr/>
        </p:nvSpPr>
        <p:spPr>
          <a:xfrm>
            <a:off x="4195918" y="5611798"/>
            <a:ext cx="978408" cy="17910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Settings for screen sharing</a:t>
            </a:r>
            <a:endParaRPr lang="en-GB" sz="3200"/>
          </a:p>
        </p:txBody>
      </p:sp>
      <p:pic>
        <p:nvPicPr>
          <p:cNvPr id="5" name="Content Placeholder 4" descr="Screen of a cell phone&#10;&#10;Description automatically generated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614" y="2517160"/>
            <a:ext cx="3772426" cy="1428949"/>
          </a:xfrm>
        </p:spPr>
      </p:pic>
      <p:sp>
        <p:nvSpPr>
          <p:cNvPr id="6" name="TextBox 5"/>
          <p:cNvSpPr txBox="1"/>
          <p:nvPr/>
        </p:nvSpPr>
        <p:spPr>
          <a:xfrm>
            <a:off x="1282045" y="2648932"/>
            <a:ext cx="5819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Go to share screen, select advanced sharing options</a:t>
            </a:r>
            <a:endParaRPr lang="en-US"/>
          </a:p>
        </p:txBody>
      </p:sp>
      <p:pic>
        <p:nvPicPr>
          <p:cNvPr id="8" name="Picture 7" descr="A screenshot of a cell phone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033" y="4126062"/>
            <a:ext cx="5068007" cy="24006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05890" y="4457700"/>
            <a:ext cx="47387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These should be the preset options; adjust</a:t>
            </a:r>
            <a:endParaRPr lang="en-US"/>
          </a:p>
          <a:p>
            <a:r>
              <a:rPr lang="en-US"/>
              <a:t> to match if required</a:t>
            </a:r>
            <a:endParaRPr lang="en-GB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 scree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338" y="1211344"/>
            <a:ext cx="9703324" cy="54581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26383" y="282805"/>
            <a:ext cx="6389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Calibri" panose="020F0502020204030204" pitchFamily="34" charset="0"/>
                <a:cs typeface="Calibri" panose="020F0502020204030204" pitchFamily="34" charset="0"/>
              </a:rPr>
              <a:t>And finally, creating an attendance report</a:t>
            </a:r>
            <a:endParaRPr lang="en-GB" sz="28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 scree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950" y="2453915"/>
            <a:ext cx="7092099" cy="39893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29320" y="556181"/>
            <a:ext cx="5228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Calibri" panose="020F0502020204030204" pitchFamily="34" charset="0"/>
                <a:cs typeface="Calibri" panose="020F0502020204030204" pitchFamily="34" charset="0"/>
              </a:rPr>
              <a:t>Recording attendance using Zoom</a:t>
            </a:r>
            <a:endParaRPr lang="en-GB" sz="28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4126951" y="1120676"/>
            <a:ext cx="34596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Pending clarification, see updated </a:t>
            </a:r>
            <a:r>
              <a:rPr lang="en-US" err="1"/>
              <a:t>powerpoint</a:t>
            </a:r>
            <a:r>
              <a:rPr lang="en-US"/>
              <a:t> slides at </a:t>
            </a:r>
            <a:endParaRPr lang="en-US"/>
          </a:p>
          <a:p>
            <a:r>
              <a:rPr lang="en-US"/>
              <a:t> </a:t>
            </a:r>
            <a:r>
              <a:rPr lang="en-GB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https://onedrive.live.com/edit.aspx?cid=c287fbaceee7082a&amp;page=view&amp;resid=C287FBACEEE7082A!6277&amp;parId=C287FBACEEE7082A!112&amp;app=PowerPoint</a:t>
            </a:r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Zoom app for Windows or Mac</a:t>
            </a:r>
            <a:endParaRPr lang="en-GB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Content Placeholder 4" descr="A screenshot of a cell phone&#10;&#10;Description automatically generated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811" y="2939753"/>
            <a:ext cx="4962377" cy="36941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7877" y="2293422"/>
            <a:ext cx="10746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This may be a preferable way to use Zoom </a:t>
            </a:r>
            <a:r>
              <a:rPr lang="en-US" b="1"/>
              <a:t>after</a:t>
            </a:r>
            <a:r>
              <a:rPr lang="en-US"/>
              <a:t> pre-selecting settings in the browser webpage 1</a:t>
            </a:r>
            <a:r>
              <a:rPr lang="en-US" baseline="30000"/>
              <a:t>st</a:t>
            </a:r>
            <a:r>
              <a:rPr lang="en-US"/>
              <a:t> </a:t>
            </a:r>
            <a:endParaRPr lang="en-US"/>
          </a:p>
          <a:p>
            <a:r>
              <a:rPr lang="en-US"/>
              <a:t>and is quick to download</a:t>
            </a:r>
            <a:endParaRPr lang="en-GB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Alternative video conference if Zoom fails</a:t>
            </a:r>
            <a:endParaRPr lang="en-GB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Content Placeholder 4" descr="A close up of a logo&#10;&#10;Description automatically generated"/>
          <p:cNvPicPr>
            <a:picLocks noGrp="1" noChangeAspect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267" y="3977260"/>
            <a:ext cx="4733488" cy="767593"/>
          </a:xfrm>
        </p:spPr>
      </p:pic>
      <p:sp>
        <p:nvSpPr>
          <p:cNvPr id="13" name="TextBox 12"/>
          <p:cNvSpPr txBox="1"/>
          <p:nvPr/>
        </p:nvSpPr>
        <p:spPr>
          <a:xfrm>
            <a:off x="890546" y="2418560"/>
            <a:ext cx="2811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Go to calls on </a:t>
            </a:r>
            <a:r>
              <a:rPr lang="en-US" err="1"/>
              <a:t>Whatsapp</a:t>
            </a:r>
            <a:endParaRPr lang="en-GB"/>
          </a:p>
        </p:txBody>
      </p:sp>
      <p:pic>
        <p:nvPicPr>
          <p:cNvPr id="15" name="Picture 14" descr="A picture containing drawing&#10;&#10;Description automatically generate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2" b="28348"/>
          <a:stretch>
            <a:fillRect/>
          </a:stretch>
        </p:blipFill>
        <p:spPr>
          <a:xfrm>
            <a:off x="4283481" y="2834718"/>
            <a:ext cx="648713" cy="546010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749" y="2040736"/>
            <a:ext cx="6114233" cy="886121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5366936" y="2086450"/>
            <a:ext cx="592331" cy="7207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902953" y="2964837"/>
            <a:ext cx="3437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Go to Make Call icon, top right</a:t>
            </a:r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890546" y="3547125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Select New Group Call</a:t>
            </a:r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902953" y="4176391"/>
            <a:ext cx="7744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Select names from stored contacts (limit is 7)</a:t>
            </a:r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6218476" y="5065591"/>
            <a:ext cx="3558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View students on phone screen</a:t>
            </a:r>
            <a:endParaRPr lang="en-GB"/>
          </a:p>
        </p:txBody>
      </p:sp>
      <p:pic>
        <p:nvPicPr>
          <p:cNvPr id="25" name="Picture 24" descr="A picture containing indoor, table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531" y="3463437"/>
            <a:ext cx="1184165" cy="256283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90546" y="5065591"/>
            <a:ext cx="3275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Chose video or phone option</a:t>
            </a:r>
            <a:endParaRPr lang="en-GB"/>
          </a:p>
        </p:txBody>
      </p:sp>
      <p:pic>
        <p:nvPicPr>
          <p:cNvPr id="28" name="Picture 27" descr="A close up of a logo&#10;&#10;Description automatically generated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2" b="-1"/>
          <a:stretch>
            <a:fillRect/>
          </a:stretch>
        </p:blipFill>
        <p:spPr>
          <a:xfrm>
            <a:off x="4270811" y="4943345"/>
            <a:ext cx="1241082" cy="61382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omputer screen&#10;&#10;Description automatically generated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" b="8000"/>
          <a:stretch>
            <a:fillRect/>
          </a:stretch>
        </p:blipFill>
        <p:spPr>
          <a:xfrm>
            <a:off x="103632" y="685800"/>
            <a:ext cx="12192000" cy="611641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713065" y="95250"/>
            <a:ext cx="11478936" cy="911429"/>
          </a:xfrm>
        </p:spPr>
        <p:txBody>
          <a:bodyPr>
            <a:normAutofit/>
          </a:bodyPr>
          <a:lstStyle/>
          <a:p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Zoom landing page, select Meetings to set up your 1</a:t>
            </a:r>
            <a:r>
              <a:rPr lang="en-US" sz="2800" baseline="30000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 meeting</a:t>
            </a:r>
            <a:br>
              <a:rPr lang="en-GB" sz="280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36172" y="3439378"/>
            <a:ext cx="3435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Check date and time selected</a:t>
            </a:r>
            <a:endParaRPr lang="en-GB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325299" y="3624044"/>
            <a:ext cx="947956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336172" y="5156462"/>
            <a:ext cx="4113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Appropriate for attachment teaching</a:t>
            </a:r>
            <a:endParaRPr lang="en-US"/>
          </a:p>
          <a:p>
            <a:r>
              <a:rPr lang="en-US"/>
              <a:t>Not for CSEC teaching </a:t>
            </a:r>
            <a:endParaRPr lang="en-GB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043340" y="5552388"/>
            <a:ext cx="2092751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Quick Reference Guide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To cover zoom log in</a:t>
            </a:r>
            <a:endParaRPr lang="en-US"/>
          </a:p>
          <a:p>
            <a:r>
              <a:rPr lang="en-US"/>
              <a:t>Starting meetings</a:t>
            </a:r>
            <a:endParaRPr lang="en-US"/>
          </a:p>
          <a:p>
            <a:r>
              <a:rPr lang="en-US"/>
              <a:t>Attendance recording</a:t>
            </a:r>
            <a:endParaRPr lang="en-US"/>
          </a:p>
          <a:p>
            <a:r>
              <a:rPr lang="en-US"/>
              <a:t>Troubleshooting </a:t>
            </a:r>
            <a:endParaRPr lang="en-US"/>
          </a:p>
          <a:p>
            <a:pPr marL="0" indent="0">
              <a:buNone/>
            </a:pPr>
            <a:endParaRPr lang="en-GB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964" y="1918934"/>
            <a:ext cx="7668695" cy="45631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30486" y="754144"/>
            <a:ext cx="9131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/>
              <a:t>From Dr Seuss, Oh the places you’ll go…</a:t>
            </a:r>
            <a:endParaRPr lang="en-GB" sz="3600" b="1"/>
          </a:p>
        </p:txBody>
      </p:sp>
      <p:pic>
        <p:nvPicPr>
          <p:cNvPr id="8" name="Picture 7" descr="A rainbow in the background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07" y="4351319"/>
            <a:ext cx="2537821" cy="1903366"/>
          </a:xfrm>
          <a:prstGeom prst="rect">
            <a:avLst/>
          </a:prstGeom>
        </p:spPr>
      </p:pic>
      <p:pic>
        <p:nvPicPr>
          <p:cNvPr id="11" name="Picture 10" descr="A picture containing text, map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06" y="1918934"/>
            <a:ext cx="2537821" cy="19350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49" y="923768"/>
            <a:ext cx="10018551" cy="59342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78349" y="262890"/>
            <a:ext cx="9542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Calibri" panose="020F0502020204030204" pitchFamily="34" charset="0"/>
                <a:cs typeface="Calibri" panose="020F0502020204030204" pitchFamily="34" charset="0"/>
              </a:rPr>
              <a:t>Settings for attachment teaching sessions, recurring meetings</a:t>
            </a:r>
            <a:endParaRPr lang="en-GB" sz="28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37960" y="4732020"/>
            <a:ext cx="3387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Helpful settings but non-essential</a:t>
            </a:r>
            <a:endParaRPr lang="en-GB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583430" y="4777740"/>
            <a:ext cx="1604194" cy="12573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4864231" y="4916686"/>
            <a:ext cx="1323393" cy="25862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ell phone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72" y="1191971"/>
            <a:ext cx="10259505" cy="54503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93908" y="318782"/>
            <a:ext cx="81483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Calibri" panose="020F0502020204030204" pitchFamily="34" charset="0"/>
                <a:cs typeface="Calibri" panose="020F0502020204030204" pitchFamily="34" charset="0"/>
              </a:rPr>
              <a:t>Confirmation of meeting with link for students to join</a:t>
            </a:r>
            <a:endParaRPr lang="en-GB" sz="28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64624" y="3429000"/>
            <a:ext cx="45288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Copy this link to invite students by email </a:t>
            </a:r>
            <a:endParaRPr lang="en-US"/>
          </a:p>
          <a:p>
            <a:r>
              <a:rPr lang="en-US"/>
              <a:t>to the teaching session</a:t>
            </a:r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947731" y="4075331"/>
            <a:ext cx="1298961" cy="26593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8246692" y="4075331"/>
            <a:ext cx="1786071" cy="26593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 screen&#10;&#10;Description automatically generated"/>
          <p:cNvPicPr>
            <a:picLocks noGrp="1" noChangeAspect="1"/>
          </p:cNvPicPr>
          <p:nvPr>
            <p:ph idx="4294967295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725" y="762000"/>
            <a:ext cx="9480550" cy="5334000"/>
          </a:xfrm>
        </p:spPr>
      </p:pic>
      <p:sp>
        <p:nvSpPr>
          <p:cNvPr id="2" name="TextBox 1"/>
          <p:cNvSpPr txBox="1"/>
          <p:nvPr/>
        </p:nvSpPr>
        <p:spPr>
          <a:xfrm>
            <a:off x="3401341" y="94268"/>
            <a:ext cx="6968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Calibri" panose="020F0502020204030204" pitchFamily="34" charset="0"/>
                <a:cs typeface="Calibri" panose="020F0502020204030204" pitchFamily="34" charset="0"/>
              </a:rPr>
              <a:t>Summary of scheduled meetings</a:t>
            </a:r>
            <a:endParaRPr lang="en-GB" sz="28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0" y="3059668"/>
            <a:ext cx="3921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Schedule a new meeting from here</a:t>
            </a:r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7965649" y="1630837"/>
            <a:ext cx="678730" cy="128431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>
                <a:latin typeface="Calibri" panose="020F0502020204030204" pitchFamily="34" charset="0"/>
                <a:cs typeface="Calibri" panose="020F0502020204030204" pitchFamily="34" charset="0"/>
              </a:rPr>
              <a:t>Recommended Settings for Teaching, Part 1. From Web Browser</a:t>
            </a:r>
            <a:endParaRPr lang="en-GB" sz="2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4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something isn’t working as it should, check your </a:t>
            </a:r>
            <a:r>
              <a:rPr lang="en-US" sz="2400" b="1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Settings</a:t>
            </a:r>
            <a:r>
              <a:rPr lang="en-US" sz="24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the web browser once signed into your Zoom account </a:t>
            </a:r>
            <a:r>
              <a:rPr lang="en-GB" sz="2400" i="1" u="sng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"/>
              </a:rPr>
              <a:t>https://zoom.us/profile/setting</a:t>
            </a:r>
            <a:r>
              <a:rPr lang="en-GB" sz="24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left side of screen. There are 57 settings in total, but some are more important, especially when setting up for the 1</a:t>
            </a:r>
            <a:r>
              <a:rPr lang="en-GB" sz="2400" i="1" baseline="30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GB" sz="24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Ensure these are turned on / selected, then fine tune as time goes on </a:t>
            </a:r>
            <a:endParaRPr lang="en-GB" sz="2400" i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/>
              <a:t>List of settings covered in Part 1</a:t>
            </a:r>
            <a:endParaRPr lang="en-US" b="1"/>
          </a:p>
          <a:p>
            <a:pPr marL="457200" indent="-457200">
              <a:buFont typeface="+mj-lt"/>
              <a:buAutoNum type="arabicPeriod"/>
            </a:pPr>
            <a:r>
              <a:rPr lang="en-US"/>
              <a:t>Waiting room</a:t>
            </a:r>
            <a:endParaRPr lang="en-US"/>
          </a:p>
          <a:p>
            <a:pPr marL="457200" indent="-457200">
              <a:buFont typeface="+mj-lt"/>
              <a:buAutoNum type="arabicPeriod"/>
            </a:pPr>
            <a:r>
              <a:rPr lang="en-US"/>
              <a:t>Host video, Participants video</a:t>
            </a:r>
            <a:endParaRPr lang="en-US"/>
          </a:p>
          <a:p>
            <a:pPr marL="457200" indent="-457200">
              <a:buFont typeface="+mj-lt"/>
              <a:buAutoNum type="arabicPeriod"/>
            </a:pPr>
            <a:r>
              <a:rPr lang="en-US"/>
              <a:t>Audio</a:t>
            </a:r>
            <a:endParaRPr lang="en-US"/>
          </a:p>
          <a:p>
            <a:pPr marL="457200" indent="-457200">
              <a:buFont typeface="+mj-lt"/>
              <a:buAutoNum type="arabicPeriod"/>
            </a:pPr>
            <a:r>
              <a:rPr lang="en-US"/>
              <a:t>Chat </a:t>
            </a:r>
            <a:endParaRPr lang="en-US"/>
          </a:p>
          <a:p>
            <a:pPr marL="457200" indent="-457200">
              <a:buFont typeface="+mj-lt"/>
              <a:buAutoNum type="arabicPeriod"/>
            </a:pPr>
            <a:r>
              <a:rPr lang="en-US"/>
              <a:t>Share files</a:t>
            </a:r>
            <a:endParaRPr lang="en-US"/>
          </a:p>
          <a:p>
            <a:pPr marL="457200" indent="-457200">
              <a:buFont typeface="+mj-lt"/>
              <a:buAutoNum type="arabicPeriod"/>
            </a:pPr>
            <a:r>
              <a:rPr lang="en-US"/>
              <a:t>Share video</a:t>
            </a:r>
            <a:endParaRPr lang="en-US"/>
          </a:p>
          <a:p>
            <a:pPr marL="0" indent="0">
              <a:buNone/>
            </a:pPr>
            <a:endParaRPr lang="en-US"/>
          </a:p>
          <a:p>
            <a:pPr marL="457200" indent="-457200">
              <a:buFont typeface="+mj-lt"/>
              <a:buAutoNum type="arabicPeriod"/>
            </a:pPr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 scree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86" y="912630"/>
            <a:ext cx="10334920" cy="58133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21789" y="235670"/>
            <a:ext cx="8237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Calibri" panose="020F0502020204030204" pitchFamily="34" charset="0"/>
                <a:cs typeface="Calibri" panose="020F0502020204030204" pitchFamily="34" charset="0"/>
              </a:rPr>
              <a:t>Recommended Settings for Teaching: 1. Waiting Room</a:t>
            </a:r>
            <a:endParaRPr lang="en-GB" sz="28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: Rounded Corners 3"/>
          <p:cNvSpPr/>
          <p:nvPr/>
        </p:nvSpPr>
        <p:spPr>
          <a:xfrm>
            <a:off x="3864990" y="2667785"/>
            <a:ext cx="5637229" cy="443059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front of a computer scree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890" y="1463918"/>
            <a:ext cx="9883140" cy="53071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flipH="1">
            <a:off x="2628899" y="617220"/>
            <a:ext cx="8157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Calibri" panose="020F0502020204030204" pitchFamily="34" charset="0"/>
                <a:cs typeface="Calibri" panose="020F0502020204030204" pitchFamily="34" charset="0"/>
              </a:rPr>
              <a:t>Teacher’s view as students arrive in waiting room </a:t>
            </a:r>
            <a:endParaRPr lang="en-GB" sz="28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36251" y="4291317"/>
            <a:ext cx="19527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Select Admit </a:t>
            </a:r>
            <a:endParaRPr lang="en-US"/>
          </a:p>
          <a:p>
            <a:r>
              <a:rPr lang="en-US"/>
              <a:t>for each student</a:t>
            </a:r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0642862" y="3299382"/>
            <a:ext cx="0" cy="100972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Office">
      <a:dk1>
        <a:srgbClr val="000000"/>
      </a:dk1>
      <a:lt1>
        <a:srgbClr val="FFFFFF"/>
      </a:lt1>
      <a:dk2>
        <a:srgbClr val="2E3948"/>
      </a:dk2>
      <a:lt2>
        <a:srgbClr val="E7E6E6"/>
      </a:lt2>
      <a:accent1>
        <a:srgbClr val="5A82CB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A9718D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3541</Words>
  <Application>WPS Presentation</Application>
  <PresentationFormat>Widescreen</PresentationFormat>
  <Paragraphs>152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2" baseType="lpstr">
      <vt:lpstr>Arial</vt:lpstr>
      <vt:lpstr>SimSun</vt:lpstr>
      <vt:lpstr>Wingdings</vt:lpstr>
      <vt:lpstr>Calibri</vt:lpstr>
      <vt:lpstr>Calibri</vt:lpstr>
      <vt:lpstr>Times New Roman</vt:lpstr>
      <vt:lpstr>Neue Haas Grotesk Text Pro</vt:lpstr>
      <vt:lpstr>Segoe Print</vt:lpstr>
      <vt:lpstr>Microsoft YaHei</vt:lpstr>
      <vt:lpstr>Arial Unicode MS</vt:lpstr>
      <vt:lpstr>AccentBoxVTI</vt:lpstr>
      <vt:lpstr>Zoom Q+As</vt:lpstr>
      <vt:lpstr>PowerPoint 演示文稿</vt:lpstr>
      <vt:lpstr>Zoom landing page, select Meetings to set up your 1st meeting </vt:lpstr>
      <vt:lpstr>PowerPoint 演示文稿</vt:lpstr>
      <vt:lpstr>PowerPoint 演示文稿</vt:lpstr>
      <vt:lpstr>PowerPoint 演示文稿</vt:lpstr>
      <vt:lpstr>Recommended Settings for Teaching, Part 1. From Web Browser</vt:lpstr>
      <vt:lpstr>PowerPoint 演示文稿</vt:lpstr>
      <vt:lpstr>PowerPoint 演示文稿</vt:lpstr>
      <vt:lpstr>Admitting students to your Zoom tutorial from waiting room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Recommended settings for Teaching 6. Share video</vt:lpstr>
      <vt:lpstr>PowerPoint 演示文稿</vt:lpstr>
      <vt:lpstr>Settings for breakout rooms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Settings for screen sharing – sharing sound, teacher view</vt:lpstr>
      <vt:lpstr>Settings for screen sharing</vt:lpstr>
      <vt:lpstr>PowerPoint 演示文稿</vt:lpstr>
      <vt:lpstr>PowerPoint 演示文稿</vt:lpstr>
      <vt:lpstr>Zoom app for Windows or Mac</vt:lpstr>
      <vt:lpstr>Alternative video conference if Zoom fails</vt:lpstr>
      <vt:lpstr>Quick Reference Guide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Zoom Q+As</dc:title>
  <dc:creator>Janet Lyster</dc:creator>
  <cp:lastModifiedBy>louisesands</cp:lastModifiedBy>
  <cp:revision>2</cp:revision>
  <dcterms:created xsi:type="dcterms:W3CDTF">2020-09-12T07:19:00Z</dcterms:created>
  <dcterms:modified xsi:type="dcterms:W3CDTF">2020-09-25T15:34:19Z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